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2" r:id="rId3"/>
    <p:sldId id="276" r:id="rId4"/>
    <p:sldId id="265" r:id="rId5"/>
    <p:sldId id="262" r:id="rId6"/>
    <p:sldId id="263" r:id="rId7"/>
    <p:sldId id="266" r:id="rId8"/>
    <p:sldId id="269" r:id="rId9"/>
    <p:sldId id="268" r:id="rId10"/>
    <p:sldId id="257" r:id="rId11"/>
    <p:sldId id="256" r:id="rId12"/>
    <p:sldId id="259" r:id="rId13"/>
    <p:sldId id="258" r:id="rId14"/>
    <p:sldId id="261" r:id="rId15"/>
    <p:sldId id="260" r:id="rId16"/>
    <p:sldId id="267" r:id="rId17"/>
    <p:sldId id="270" r:id="rId18"/>
    <p:sldId id="273" r:id="rId19"/>
    <p:sldId id="271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9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6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61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27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81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9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7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54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5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7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91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45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89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7129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899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7068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237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9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0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9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2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3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2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6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DB36-7ABF-482C-B028-D07E8268D84F}" type="datetimeFigureOut">
              <a:rPr lang="en-US" smtClean="0"/>
              <a:t>21/09/2017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1A59A0-7E2E-4216-A707-97FCEFBC0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18932"/>
            <a:ext cx="8391971" cy="1646302"/>
          </a:xfrm>
        </p:spPr>
        <p:txBody>
          <a:bodyPr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</a:t>
            </a:r>
            <a:b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KHAI CÔNG TÁC BÁO CÁO THỐNG KÊ</a:t>
            </a:r>
            <a:b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2017-2018</a:t>
            </a:r>
            <a:endParaRPr lang="en-US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9785" y="0"/>
            <a:ext cx="7772400" cy="7856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11</a:t>
            </a:r>
          </a:p>
          <a:p>
            <a:pPr algn="ctr"/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</a:t>
            </a:r>
            <a:endParaRPr lang="en-US" sz="24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15218" y="5975797"/>
            <a:ext cx="7772400" cy="7856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21 tháng 9 năm 2017</a:t>
            </a:r>
          </a:p>
        </p:txBody>
      </p:sp>
    </p:spTree>
    <p:extLst>
      <p:ext uri="{BB962C8B-B14F-4D97-AF65-F5344CB8AC3E}">
        <p14:creationId xmlns:p14="http://schemas.microsoft.com/office/powerpoint/2010/main" val="143174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9548" y="437652"/>
            <a:ext cx="6858000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LỚP HỌC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62068"/>
            <a:ext cx="9135218" cy="30578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5830" y="3479972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Rectangle 6"/>
          <p:cNvSpPr/>
          <p:nvPr/>
        </p:nvSpPr>
        <p:spPr>
          <a:xfrm>
            <a:off x="305829" y="4049927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" y="4719926"/>
            <a:ext cx="8147548" cy="1488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857250" indent="-857250" algn="l">
              <a:buFontTx/>
              <a:buChar char="-"/>
            </a:pPr>
            <a:r>
              <a:rPr lang="en-US" sz="2800" smtClean="0">
                <a:solidFill>
                  <a:srgbClr val="FF0000"/>
                </a:solidFill>
              </a:rPr>
              <a:t>Bán trú = 2b/ngày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857250" indent="-857250" algn="l">
              <a:buFontTx/>
              <a:buChar char="-"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8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9548" y="437652"/>
            <a:ext cx="6858000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HỌC SINH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5830" y="3479972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58072"/>
            <a:ext cx="9217961" cy="26337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534142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299046"/>
            <a:ext cx="8147548" cy="15877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857250" indent="-857250" algn="l">
              <a:buFontTx/>
              <a:buChar char="-"/>
            </a:pPr>
            <a:r>
              <a:rPr lang="en-US" sz="2800" dirty="0" err="1" smtClean="0">
                <a:solidFill>
                  <a:srgbClr val="FF0000"/>
                </a:solidFill>
              </a:rPr>
              <a:t>Số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err="1" smtClean="0">
                <a:solidFill>
                  <a:srgbClr val="FF0000"/>
                </a:solidFill>
              </a:rPr>
              <a:t>mới</a:t>
            </a:r>
            <a:r>
              <a:rPr lang="en-US" sz="2800" smtClean="0">
                <a:solidFill>
                  <a:srgbClr val="FF0000"/>
                </a:solidFill>
              </a:rPr>
              <a:t> tuyển</a:t>
            </a:r>
          </a:p>
          <a:p>
            <a:pPr marL="857250" indent="-857250" algn="l">
              <a:buFontTx/>
              <a:buChar char="-"/>
            </a:pPr>
            <a:r>
              <a:rPr lang="en-US" sz="2800" smtClean="0">
                <a:solidFill>
                  <a:srgbClr val="FF0000"/>
                </a:solidFill>
              </a:rPr>
              <a:t>Độ tuổi= năm hiện tại – năm sinh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857250" indent="-857250" algn="l">
              <a:buFontTx/>
              <a:buChar char="-"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9548" y="437652"/>
            <a:ext cx="6858000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HỌC SINH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6759"/>
            <a:ext cx="9175032" cy="27657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4610" y="2956335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Rectangle 6"/>
          <p:cNvSpPr/>
          <p:nvPr/>
        </p:nvSpPr>
        <p:spPr>
          <a:xfrm>
            <a:off x="141116" y="1885126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141116" y="2431486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/>
        </p:nvSpPr>
        <p:spPr>
          <a:xfrm>
            <a:off x="141116" y="3755659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4397900"/>
            <a:ext cx="8147548" cy="1488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857250" indent="-857250" algn="l">
              <a:buFontTx/>
              <a:buChar char="-"/>
            </a:pPr>
            <a:r>
              <a:rPr lang="en-US" sz="2800" dirty="0" err="1" smtClean="0">
                <a:solidFill>
                  <a:srgbClr val="FF0000"/>
                </a:solidFill>
              </a:rPr>
              <a:t>Bán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trú</a:t>
            </a:r>
            <a:r>
              <a:rPr lang="en-US" sz="2800" dirty="0" smtClean="0">
                <a:solidFill>
                  <a:srgbClr val="FF0000"/>
                </a:solidFill>
              </a:rPr>
              <a:t> = 2b/</a:t>
            </a:r>
            <a:r>
              <a:rPr lang="en-US" sz="2800" dirty="0" err="1" smtClean="0">
                <a:solidFill>
                  <a:srgbClr val="FF0000"/>
                </a:solidFill>
              </a:rPr>
              <a:t>ngày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857250" indent="-857250" algn="l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Theo </a:t>
            </a:r>
            <a:r>
              <a:rPr lang="en-US" sz="2800" dirty="0" err="1" smtClean="0">
                <a:solidFill>
                  <a:srgbClr val="FF0000"/>
                </a:solidFill>
              </a:rPr>
              <a:t>dõi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cân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nặng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chiều</a:t>
            </a:r>
            <a:r>
              <a:rPr lang="en-US" sz="2800" dirty="0" smtClean="0">
                <a:solidFill>
                  <a:srgbClr val="FF0000"/>
                </a:solidFill>
              </a:rPr>
              <a:t> cao</a:t>
            </a:r>
          </a:p>
          <a:p>
            <a:pPr marL="857250" indent="-857250" algn="l">
              <a:buFontTx/>
              <a:buChar char="-"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37652"/>
            <a:ext cx="8147548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CƠ SỞ VẬT CHẤT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" y="1195551"/>
            <a:ext cx="9139829" cy="42805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359725"/>
            <a:ext cx="4053385" cy="270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/>
        </p:nvSpPr>
        <p:spPr>
          <a:xfrm>
            <a:off x="61313" y="2812930"/>
            <a:ext cx="3992072" cy="2578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15910" y="6218055"/>
            <a:ext cx="9260444" cy="6399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2800" smtClean="0">
                <a:solidFill>
                  <a:srgbClr val="FF0000"/>
                </a:solidFill>
              </a:rPr>
              <a:t>- Phòng </a:t>
            </a:r>
            <a:r>
              <a:rPr lang="en-US" sz="2800" dirty="0" err="1" smtClean="0">
                <a:solidFill>
                  <a:srgbClr val="FF0000"/>
                </a:solidFill>
              </a:rPr>
              <a:t>ngủ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phòng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</a:rPr>
              <a:t> chung </a:t>
            </a:r>
            <a:r>
              <a:rPr lang="en-US" sz="2800" dirty="0" err="1" smtClean="0">
                <a:solidFill>
                  <a:srgbClr val="FF0000"/>
                </a:solidFill>
              </a:rPr>
              <a:t>thì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chỉ</a:t>
            </a:r>
            <a:r>
              <a:rPr lang="en-US" sz="2800" dirty="0" smtClean="0">
                <a:solidFill>
                  <a:srgbClr val="FF0000"/>
                </a:solidFill>
              </a:rPr>
              <a:t> tinh </a:t>
            </a:r>
            <a:r>
              <a:rPr lang="en-US" sz="2800" dirty="0" err="1" smtClean="0">
                <a:solidFill>
                  <a:srgbClr val="FF0000"/>
                </a:solidFill>
              </a:rPr>
              <a:t>là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err="1" smtClean="0">
                <a:solidFill>
                  <a:srgbClr val="FF0000"/>
                </a:solidFill>
              </a:rPr>
              <a:t>phòng</a:t>
            </a:r>
            <a:r>
              <a:rPr lang="en-US" sz="2800" smtClean="0">
                <a:solidFill>
                  <a:srgbClr val="FF0000"/>
                </a:solidFill>
              </a:rPr>
              <a:t> học</a:t>
            </a:r>
          </a:p>
          <a:p>
            <a:pPr algn="l"/>
            <a:r>
              <a:rPr lang="en-US" sz="2800" smtClean="0">
                <a:solidFill>
                  <a:srgbClr val="FF0000"/>
                </a:solidFill>
              </a:rPr>
              <a:t>- Các khối phòng khác được liệt kê chi tiết, các đơn vị dựa theo hướng dẫn để nhập nếu có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36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37652"/>
            <a:ext cx="8147548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CƠ SỞ VẬT CHẤT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16444" y="4445925"/>
            <a:ext cx="9260444" cy="6399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2800" smtClean="0">
                <a:solidFill>
                  <a:srgbClr val="FF0000"/>
                </a:solidFill>
              </a:rPr>
              <a:t>Diện tích phòng: Tổng diện tích các phòng của toàn trường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13" y="2812930"/>
            <a:ext cx="3992072" cy="2578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437751"/>
            <a:ext cx="9144001" cy="19403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34097" y="2058300"/>
            <a:ext cx="4053385" cy="270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111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437652"/>
            <a:ext cx="9040969" cy="639945"/>
          </a:xfrm>
        </p:spPr>
        <p:txBody>
          <a:bodyPr>
            <a:normAutofit fontScale="90000"/>
          </a:bodyPr>
          <a:lstStyle/>
          <a:p>
            <a:r>
              <a:rPr lang="en-US" smtClean="0"/>
              <a:t>BIỂU NHÂN SỰ BỔ SUNG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16444" y="4445925"/>
            <a:ext cx="9260444" cy="6399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2800" smtClean="0">
                <a:solidFill>
                  <a:srgbClr val="FF0000"/>
                </a:solidFill>
              </a:rPr>
              <a:t>- Kéo danh sách xuống phần dưới để nhập đầy đủ. </a:t>
            </a:r>
          </a:p>
          <a:p>
            <a:r>
              <a:rPr lang="en-US" sz="2800" smtClean="0">
                <a:solidFill>
                  <a:srgbClr val="FF0000"/>
                </a:solidFill>
              </a:rPr>
              <a:t>(Phần trên là Nước Ngoài)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13" y="2812930"/>
            <a:ext cx="3992072" cy="2578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" name="Rectangle 6"/>
          <p:cNvSpPr/>
          <p:nvPr/>
        </p:nvSpPr>
        <p:spPr>
          <a:xfrm>
            <a:off x="734097" y="2058300"/>
            <a:ext cx="4053385" cy="270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077596"/>
            <a:ext cx="9144001" cy="299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6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56334"/>
          </a:xfrm>
        </p:spPr>
        <p:txBody>
          <a:bodyPr/>
          <a:lstStyle/>
          <a:p>
            <a:r>
              <a:rPr lang="en-US" smtClean="0"/>
              <a:t>TIỂU HỌC (5 BIỂU)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210" y="1175274"/>
            <a:ext cx="5386352" cy="55457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2266" y="4610634"/>
            <a:ext cx="4079468" cy="12750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8554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9548" y="437652"/>
            <a:ext cx="6858000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HỌC SINH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5830" y="3479972"/>
            <a:ext cx="4513306" cy="2409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9084"/>
            <a:ext cx="9144000" cy="423357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5698246"/>
            <a:ext cx="9144000" cy="10905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en-US" sz="2400" smtClean="0">
                <a:solidFill>
                  <a:srgbClr val="FF0000"/>
                </a:solidFill>
              </a:rPr>
              <a:t>- Lưu ý: HS chia học theo buổi là TS HS toàn trường</a:t>
            </a:r>
          </a:p>
          <a:p>
            <a:pPr algn="l"/>
            <a:r>
              <a:rPr lang="en-US" sz="2400" smtClean="0">
                <a:solidFill>
                  <a:srgbClr val="FF0000"/>
                </a:solidFill>
              </a:rPr>
              <a:t>- HS học tiếng dân tộc (tiếng Trung) thì phải báo trùng với số HS học ngoại ngữ Tiếng Trung</a:t>
            </a:r>
          </a:p>
          <a:p>
            <a:pPr algn="l"/>
            <a:r>
              <a:rPr lang="en-US" sz="2400" smtClean="0">
                <a:solidFill>
                  <a:srgbClr val="FF0000"/>
                </a:solidFill>
              </a:rPr>
              <a:t>- HS DT bán trú, : không báo. ( Dành cho Miền núi)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458142"/>
            <a:ext cx="4513306" cy="1078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0" y="3147528"/>
            <a:ext cx="4513306" cy="4585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/>
        </p:nvSpPr>
        <p:spPr>
          <a:xfrm>
            <a:off x="-115910" y="4166570"/>
            <a:ext cx="4513306" cy="3823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/>
        </p:nvSpPr>
        <p:spPr>
          <a:xfrm>
            <a:off x="-115910" y="5020314"/>
            <a:ext cx="4513306" cy="3823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31054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9548" y="437652"/>
            <a:ext cx="6858000" cy="6399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BIỂU LỚP HỌC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8850"/>
            <a:ext cx="9154163" cy="216550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82080"/>
            <a:ext cx="4513306" cy="7717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3876541"/>
            <a:ext cx="9260444" cy="2099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en-US" sz="2800" smtClean="0">
                <a:solidFill>
                  <a:srgbClr val="FF0000"/>
                </a:solidFill>
              </a:rPr>
              <a:t>- 5B/ tuần: Lớp học 1 buổi (t2-t6)</a:t>
            </a:r>
          </a:p>
          <a:p>
            <a:pPr algn="l"/>
            <a:r>
              <a:rPr lang="en-US" sz="2800" smtClean="0">
                <a:solidFill>
                  <a:srgbClr val="FF0000"/>
                </a:solidFill>
              </a:rPr>
              <a:t> 9-10 B/tuần: Lớp học 2 buổi (t2-t6)</a:t>
            </a:r>
          </a:p>
          <a:p>
            <a:pPr algn="l"/>
            <a:r>
              <a:rPr lang="en-US" sz="2800" smtClean="0">
                <a:solidFill>
                  <a:srgbClr val="FF0000"/>
                </a:solidFill>
              </a:rPr>
              <a:t>6-8B/tuần: các trường hợp học trái buổi (1, 2 ngày) hoặc học 1 buổi (t2-t7)</a:t>
            </a:r>
          </a:p>
          <a:p>
            <a:pPr algn="l"/>
            <a:r>
              <a:rPr lang="en-US" sz="2800" smtClean="0">
                <a:solidFill>
                  <a:srgbClr val="FF0000"/>
                </a:solidFill>
                <a:sym typeface="Wingdings" panose="05000000000000000000" pitchFamily="2" charset="2"/>
              </a:rPr>
              <a:t> Từ đó tính số HS tương ứng học từng buổi.</a:t>
            </a:r>
            <a:endParaRPr lang="en-US" sz="2800" smtClean="0">
              <a:solidFill>
                <a:srgbClr val="FF0000"/>
              </a:solidFill>
            </a:endParaRPr>
          </a:p>
          <a:p>
            <a:pPr algn="l"/>
            <a:endParaRPr lang="en-US" sz="280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56334"/>
          </a:xfrm>
        </p:spPr>
        <p:txBody>
          <a:bodyPr/>
          <a:lstStyle/>
          <a:p>
            <a:r>
              <a:rPr lang="en-US" smtClean="0"/>
              <a:t>THCS (5 BIỂU)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341" y="907058"/>
            <a:ext cx="4168907" cy="599470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07892" y="4159873"/>
            <a:ext cx="4079468" cy="17901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91429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WEB THỰC HIỆN BÁO CÁO:</a:t>
            </a:r>
            <a:endParaRPr lang="en-US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0152" y="1930400"/>
            <a:ext cx="783035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thongke.smas.edu.vn</a:t>
            </a:r>
          </a:p>
          <a:p>
            <a:pPr marL="0" indent="0">
              <a:buNone/>
            </a:pPr>
            <a:r>
              <a:rPr 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đăng nhập: 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7977xxxx</a:t>
            </a:r>
          </a:p>
          <a:p>
            <a:pPr marL="0" indent="0">
              <a:buNone/>
            </a:pPr>
            <a:r>
              <a:rPr 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 khẩu mặc định: 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Tkbc@2015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9548" y="437652"/>
            <a:ext cx="6858000" cy="639945"/>
          </a:xfrm>
        </p:spPr>
        <p:txBody>
          <a:bodyPr>
            <a:normAutofit fontScale="90000"/>
          </a:bodyPr>
          <a:lstStyle/>
          <a:p>
            <a:r>
              <a:rPr lang="en-US" smtClean="0"/>
              <a:t>BIỂU LỚP HỌC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156982"/>
            <a:ext cx="9144000" cy="10905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en-US" sz="2400" smtClean="0">
                <a:solidFill>
                  <a:srgbClr val="FF0000"/>
                </a:solidFill>
              </a:rPr>
              <a:t>- </a:t>
            </a:r>
            <a:r>
              <a:rPr lang="en-US" sz="2400" smtClean="0">
                <a:solidFill>
                  <a:srgbClr val="FF0000"/>
                </a:solidFill>
              </a:rPr>
              <a:t>Lớp  2b/ngày: tính cả lớp bán trú</a:t>
            </a:r>
            <a:endParaRPr lang="en-US" sz="2400" smtClean="0">
              <a:solidFill>
                <a:srgbClr val="FF0000"/>
              </a:solidFill>
            </a:endParaRPr>
          </a:p>
          <a:p>
            <a:pPr algn="l"/>
            <a:r>
              <a:rPr lang="en-US" sz="2400" smtClean="0">
                <a:solidFill>
                  <a:srgbClr val="FF0000"/>
                </a:solidFill>
              </a:rPr>
              <a:t>- Trên 5b/tuần: 1 buổi (t2-t7) hoặc trái buổi (1, 2 ngày)</a:t>
            </a:r>
          </a:p>
          <a:p>
            <a:pPr algn="l"/>
            <a:r>
              <a:rPr lang="en-US" sz="2400" smtClean="0">
                <a:solidFill>
                  <a:srgbClr val="FF0000"/>
                </a:solidFill>
              </a:rPr>
              <a:t>- Lớp HS khuyết tật thì Biểu HS phải có HS khuyết tật và ngược lại.</a:t>
            </a:r>
          </a:p>
          <a:p>
            <a:pPr algn="l"/>
            <a:r>
              <a:rPr lang="en-US" sz="2400" smtClean="0">
                <a:solidFill>
                  <a:srgbClr val="FF0000"/>
                </a:solidFill>
              </a:rPr>
              <a:t>- Lớp hs học nghề: Lớp 8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458142"/>
            <a:ext cx="4513306" cy="1078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23639"/>
            <a:ext cx="9144000" cy="229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TỔNG KẾT BÁO CÁO NĂM HỌC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11" y="231819"/>
            <a:ext cx="7772400" cy="1037219"/>
          </a:xfrm>
        </p:spPr>
        <p:txBody>
          <a:bodyPr/>
          <a:lstStyle/>
          <a:p>
            <a:r>
              <a:rPr lang="en-US" smtClean="0"/>
              <a:t>LƯU Ý CHUNG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47481"/>
            <a:ext cx="9144000" cy="4305590"/>
          </a:xfrm>
        </p:spPr>
        <p:txBody>
          <a:bodyPr>
            <a:noAutofit/>
          </a:bodyPr>
          <a:lstStyle/>
          <a:p>
            <a:pPr algn="l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Nhập đầy đủ các thông tin của trường trong hồ sơ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</a:p>
          <a:p>
            <a:pPr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Biểu học sinh: nhập đầy đủ các nội dung: nữ, dân tộc,…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Cách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tính giáo viên, học sinh, phòng học ở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có nhiều điểm :</a:t>
            </a:r>
          </a:p>
          <a:p>
            <a:pPr lvl="0"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+Hồ sơ chính: Nhập tất cả số liệu của tất cả điểm trường.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+ Điểm trường: Nhập số liệu ở điểm trường phụ</a:t>
            </a:r>
          </a:p>
          <a:p>
            <a:pPr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Nhân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sự cuả trường ngoài công lập không được nhập vào cột biên chế. 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Công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Giáo viên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biên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chế = giáo viên đã có biên chế + giáo viên đã qua xét tuyển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tính cả đối tượng đang tập sự).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6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11" y="231819"/>
            <a:ext cx="7772400" cy="1037219"/>
          </a:xfrm>
        </p:spPr>
        <p:txBody>
          <a:bodyPr/>
          <a:lstStyle/>
          <a:p>
            <a:r>
              <a:rPr lang="en-US" smtClean="0"/>
              <a:t>LƯU Ý CHUNG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9038"/>
            <a:ext cx="9247031" cy="1655762"/>
          </a:xfrm>
        </p:spPr>
        <p:txBody>
          <a:bodyPr>
            <a:noAutofit/>
          </a:bodyPr>
          <a:lstStyle/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Cách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tính bộ thiết bị dạy học: tính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khối, theo từng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Số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chỗ ngồi trong phòng học văn hóa = tổng số chỗ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 trong toàn trường.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Số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phòng học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số phòng học văn hóa thực tế tại các cơ sở giáo dục, chứ không phải bằng số lớp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Cách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nhập diện tích các khối phòng, diện tích trường (đơn vị tính m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 tổng diện tích các phòng.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Nhà vệ sinh chứ không tính buồng vệ sinh.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Cách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tính học sinh chia theo tuổi =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năm khai giảng (2017) – năm sinh.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Lưu ý: Số học sinh học 2 buổi/ngày, số trẻ theo dõi cân nặng, chiều cao của cấp mầm non hiện nay là 100%. </a:t>
            </a:r>
          </a:p>
          <a:p>
            <a:pPr lvl="0" algn="l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192" y="1238273"/>
            <a:ext cx="8458200" cy="2387600"/>
          </a:xfrm>
        </p:spPr>
        <p:txBody>
          <a:bodyPr>
            <a:normAutofit fontScale="90000"/>
          </a:bodyPr>
          <a:lstStyle/>
          <a:p>
            <a:r>
              <a:rPr lang="en-US" smtClean="0"/>
              <a:t>TRIỂN KHAI BÁO CÁO ĐẦU NĂM HỌC 2017-2018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4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729" y="167424"/>
            <a:ext cx="8458200" cy="1088735"/>
          </a:xfrm>
        </p:spPr>
        <p:txBody>
          <a:bodyPr>
            <a:normAutofit/>
          </a:bodyPr>
          <a:lstStyle/>
          <a:p>
            <a:r>
              <a:rPr lang="en-US" smtClean="0"/>
              <a:t>LƯU Ý CHUNG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388" y="1425509"/>
            <a:ext cx="8567671" cy="3597252"/>
          </a:xfrm>
        </p:spPr>
        <p:txBody>
          <a:bodyPr>
            <a:noAutofit/>
          </a:bodyPr>
          <a:lstStyle/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Kiểm tra bổ sung chỉnh sửa thông tin trường : nhập số ĐTDĐ của Hiệu trưởng, Nhân viên thống kê.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Chỉ tạo và lưu 1 bản báo cáo duy nhất.</a:t>
            </a:r>
          </a:p>
          <a:p>
            <a:pPr lvl="0" algn="l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ĐỢT 1: 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Hạn chót gởi lên cấp trên: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11g ngày 28/9/2017.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- 2/10/2017: PGD thông báo kết quả rà soát đợt 1.</a:t>
            </a:r>
          </a:p>
          <a:p>
            <a:pPr lvl="0"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Các trường in và nộp báo cáo nếu HOÀN THÀNH</a:t>
            </a:r>
          </a:p>
          <a:p>
            <a:pPr lvl="0"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Các trường chỉnh sửa và gởi lại cấp trên nếu có sai sót</a:t>
            </a:r>
          </a:p>
          <a:p>
            <a:pPr lvl="0" algn="l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Danh sách các trường sai sót sẽ được thông báo trên website PGD và gởi về trường, Nội dung cần chỉnh sẽ được thông báo trên hệ thống).</a:t>
            </a:r>
          </a:p>
          <a:p>
            <a:pPr algn="l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729" y="167424"/>
            <a:ext cx="8458200" cy="1088735"/>
          </a:xfrm>
        </p:spPr>
        <p:txBody>
          <a:bodyPr>
            <a:normAutofit/>
          </a:bodyPr>
          <a:lstStyle/>
          <a:p>
            <a:r>
              <a:rPr lang="en-US" smtClean="0"/>
              <a:t>LƯU Ý CHUNG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388" y="1425509"/>
            <a:ext cx="8567671" cy="3597252"/>
          </a:xfrm>
        </p:spPr>
        <p:txBody>
          <a:bodyPr>
            <a:noAutofit/>
          </a:bodyPr>
          <a:lstStyle/>
          <a:p>
            <a:pPr lvl="0" algn="l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ĐỢT 2:</a:t>
            </a:r>
          </a:p>
          <a:p>
            <a:pPr lvl="0" algn="l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- 11g ngày 4/10/2017: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trường hoàn tất gởi dữ liệu lên cấp trên.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 trường nào trễ hạn hoặc vẫn còn sai sót, PGD sẽ ghi nhận và tính vào thang điểm thi đua cuối năm học.)</a:t>
            </a:r>
          </a:p>
          <a:p>
            <a:pPr algn="l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Ngày 9/10/2017: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 chót các trường nộp văn bản báo cáo về PGD có chữ ký và đóng dấu của HT.</a:t>
            </a:r>
          </a:p>
          <a:p>
            <a:pPr algn="l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6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56334"/>
          </a:xfrm>
        </p:spPr>
        <p:txBody>
          <a:bodyPr/>
          <a:lstStyle/>
          <a:p>
            <a:r>
              <a:rPr lang="en-US" smtClean="0"/>
              <a:t>MẦM NON (6 BIỂU)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018" y="956334"/>
            <a:ext cx="4503698" cy="53794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89301" y="4204010"/>
            <a:ext cx="4110055" cy="15611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641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</TotalTime>
  <Words>827</Words>
  <Application>Microsoft Office PowerPoint</Application>
  <PresentationFormat>On-screen Show (4:3)</PresentationFormat>
  <Paragraphs>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Trebuchet MS</vt:lpstr>
      <vt:lpstr>Wingdings</vt:lpstr>
      <vt:lpstr>Wingdings 3</vt:lpstr>
      <vt:lpstr>Office Theme</vt:lpstr>
      <vt:lpstr>Facet</vt:lpstr>
      <vt:lpstr>HỘI NGHỊ  TRIỂN KHAI CÔNG TÁC BÁO CÁO THỐNG KÊ NĂM HỌC 2017-2018</vt:lpstr>
      <vt:lpstr>TRANG WEB THỰC HIỆN BÁO CÁO:</vt:lpstr>
      <vt:lpstr>TỔNG KẾT BÁO CÁO NĂM HỌC 2016-2017</vt:lpstr>
      <vt:lpstr>LƯU Ý CHUNG</vt:lpstr>
      <vt:lpstr>LƯU Ý CHUNG</vt:lpstr>
      <vt:lpstr>TRIỂN KHAI BÁO CÁO ĐẦU NĂM HỌC 2017-2018</vt:lpstr>
      <vt:lpstr>LƯU Ý CHUNG</vt:lpstr>
      <vt:lpstr>LƯU Ý CHUNG</vt:lpstr>
      <vt:lpstr>MẦM NON (6 BIỂU)</vt:lpstr>
      <vt:lpstr>BIỂU LỚP HỌC</vt:lpstr>
      <vt:lpstr>BIỂU HỌC SINH</vt:lpstr>
      <vt:lpstr>BIỂU HỌC SINH</vt:lpstr>
      <vt:lpstr>BIỂU CƠ SỞ VẬT CHẤT</vt:lpstr>
      <vt:lpstr>BIỂU CƠ SỞ VẬT CHẤT</vt:lpstr>
      <vt:lpstr>BIỂU NHÂN SỰ BỔ SUNG</vt:lpstr>
      <vt:lpstr>TIỂU HỌC (5 BIỂU)</vt:lpstr>
      <vt:lpstr>BIỂU HỌC SINH</vt:lpstr>
      <vt:lpstr>BIỂU LỚP HỌC</vt:lpstr>
      <vt:lpstr>THCS (5 BIỂU)</vt:lpstr>
      <vt:lpstr>BIỂU LỚP HỌC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MẦM NON</dc:title>
  <dc:creator>trần sinh</dc:creator>
  <cp:lastModifiedBy>trần sinh</cp:lastModifiedBy>
  <cp:revision>22</cp:revision>
  <dcterms:created xsi:type="dcterms:W3CDTF">2017-09-21T07:36:12Z</dcterms:created>
  <dcterms:modified xsi:type="dcterms:W3CDTF">2017-09-21T17:07:22Z</dcterms:modified>
</cp:coreProperties>
</file>